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559675" cy="10691813"/>
  <p:notesSz cx="6888163" cy="10020300"/>
  <p:embeddedFontLst>
    <p:embeddedFont>
      <p:font typeface="Comic Sans MS" panose="030F0702030302020204" pitchFamily="66" charset="0"/>
      <p:regular r:id="rId5"/>
      <p:bold r:id="rId6"/>
      <p:italic r:id="rId7"/>
      <p:boldItalic r:id="rId8"/>
    </p:embeddedFont>
    <p:embeddedFont>
      <p:font typeface="Roboto" panose="02000000000000000000" pitchFamily="2"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4194" y="90"/>
      </p:cViewPr>
      <p:guideLst>
        <p:guide orient="horz" pos="3368"/>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17725" y="750888"/>
            <a:ext cx="2654300"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817" y="4759643"/>
            <a:ext cx="5510530" cy="4509135"/>
          </a:xfrm>
          <a:prstGeom prst="rect">
            <a:avLst/>
          </a:prstGeom>
          <a:noFill/>
          <a:ln>
            <a:noFill/>
          </a:ln>
        </p:spPr>
        <p:txBody>
          <a:bodyPr spcFirstLastPara="1" wrap="square" lIns="96600" tIns="96600" rIns="96600" bIns="96600"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17725" y="750888"/>
            <a:ext cx="2654300"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8817" y="4759643"/>
            <a:ext cx="5510530" cy="4509135"/>
          </a:xfrm>
          <a:prstGeom prst="rect">
            <a:avLst/>
          </a:prstGeom>
        </p:spPr>
        <p:txBody>
          <a:bodyPr spcFirstLastPara="1" wrap="square" lIns="96600" tIns="96600" rIns="96600" bIns="96600"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a678996c79_0_6:notes"/>
          <p:cNvSpPr>
            <a:spLocks noGrp="1" noRot="1" noChangeAspect="1"/>
          </p:cNvSpPr>
          <p:nvPr>
            <p:ph type="sldImg" idx="2"/>
          </p:nvPr>
        </p:nvSpPr>
        <p:spPr>
          <a:xfrm>
            <a:off x="2117725" y="750888"/>
            <a:ext cx="2654300"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a678996c79_0_6:notes"/>
          <p:cNvSpPr txBox="1">
            <a:spLocks noGrp="1"/>
          </p:cNvSpPr>
          <p:nvPr>
            <p:ph type="body" idx="1"/>
          </p:nvPr>
        </p:nvSpPr>
        <p:spPr>
          <a:xfrm>
            <a:off x="688817" y="4759643"/>
            <a:ext cx="5510530" cy="4509135"/>
          </a:xfrm>
          <a:prstGeom prst="rect">
            <a:avLst/>
          </a:prstGeom>
        </p:spPr>
        <p:txBody>
          <a:bodyPr spcFirstLastPara="1" wrap="square" lIns="96600" tIns="96600" rIns="96600" bIns="96600"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10325" y="90275"/>
            <a:ext cx="2314999" cy="2314999"/>
          </a:xfrm>
          <a:prstGeom prst="rect">
            <a:avLst/>
          </a:prstGeom>
          <a:noFill/>
          <a:ln>
            <a:noFill/>
          </a:ln>
        </p:spPr>
      </p:pic>
      <p:sp>
        <p:nvSpPr>
          <p:cNvPr id="55" name="Google Shape;55;p13"/>
          <p:cNvSpPr txBox="1"/>
          <p:nvPr/>
        </p:nvSpPr>
        <p:spPr>
          <a:xfrm>
            <a:off x="208724" y="4471300"/>
            <a:ext cx="2067128" cy="3998700"/>
          </a:xfrm>
          <a:prstGeom prst="rect">
            <a:avLst/>
          </a:prstGeom>
          <a:solidFill>
            <a:srgbClr val="F3F3F3"/>
          </a:solid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1100"/>
              <a:buFont typeface="Arial"/>
              <a:buNone/>
            </a:pPr>
            <a:r>
              <a:rPr lang="en-GB" sz="1500" dirty="0">
                <a:solidFill>
                  <a:srgbClr val="666666"/>
                </a:solidFill>
              </a:rPr>
              <a:t>Upcoming events</a:t>
            </a:r>
          </a:p>
          <a:p>
            <a:pPr marL="0" lvl="0" indent="0" algn="l" rtl="0">
              <a:lnSpc>
                <a:spcPct val="95000"/>
              </a:lnSpc>
              <a:spcBef>
                <a:spcPts val="0"/>
              </a:spcBef>
              <a:spcAft>
                <a:spcPts val="0"/>
              </a:spcAft>
              <a:buClr>
                <a:schemeClr val="dk1"/>
              </a:buClr>
              <a:buSzPts val="1100"/>
              <a:buFont typeface="Arial"/>
              <a:buNone/>
            </a:pPr>
            <a:endParaRPr sz="1100" dirty="0">
              <a:latin typeface="Roboto"/>
              <a:ea typeface="Roboto"/>
              <a:cs typeface="Roboto"/>
              <a:sym typeface="Roboto"/>
            </a:endParaRPr>
          </a:p>
          <a:p>
            <a:pPr>
              <a:spcBef>
                <a:spcPts val="400"/>
              </a:spcBef>
              <a:buClr>
                <a:schemeClr val="dk1"/>
              </a:buClr>
              <a:buSzPts val="1100"/>
            </a:pPr>
            <a:r>
              <a:rPr lang="en-GB" sz="1100" dirty="0">
                <a:latin typeface="Roboto"/>
                <a:ea typeface="Roboto"/>
                <a:cs typeface="Roboto"/>
                <a:sym typeface="Roboto"/>
              </a:rPr>
              <a:t>Sponsored Red- 3/03/25</a:t>
            </a:r>
          </a:p>
          <a:p>
            <a:pPr>
              <a:spcBef>
                <a:spcPts val="400"/>
              </a:spcBef>
              <a:buClr>
                <a:schemeClr val="dk1"/>
              </a:buClr>
              <a:buSzPts val="1100"/>
            </a:pPr>
            <a:endParaRPr lang="en-GB" sz="1100" dirty="0">
              <a:latin typeface="Roboto"/>
              <a:ea typeface="Roboto"/>
              <a:cs typeface="Roboto"/>
              <a:sym typeface="Roboto"/>
            </a:endParaRPr>
          </a:p>
          <a:p>
            <a:pPr>
              <a:spcBef>
                <a:spcPts val="400"/>
              </a:spcBef>
              <a:buClr>
                <a:schemeClr val="dk1"/>
              </a:buClr>
              <a:buSzPts val="1100"/>
            </a:pPr>
            <a:r>
              <a:rPr lang="en-GB" sz="1100" dirty="0">
                <a:latin typeface="Roboto"/>
                <a:ea typeface="Roboto"/>
                <a:cs typeface="Roboto"/>
                <a:sym typeface="Roboto"/>
              </a:rPr>
              <a:t>Owl Class cake sale- 1/04/25</a:t>
            </a:r>
          </a:p>
          <a:p>
            <a:pPr marL="0" lvl="0" indent="0" algn="l" rtl="0">
              <a:lnSpc>
                <a:spcPct val="95000"/>
              </a:lnSpc>
              <a:spcBef>
                <a:spcPts val="400"/>
              </a:spcBef>
              <a:spcAft>
                <a:spcPts val="0"/>
              </a:spcAft>
              <a:buClr>
                <a:schemeClr val="dk1"/>
              </a:buClr>
              <a:buSzPts val="1100"/>
              <a:buFont typeface="Arial"/>
              <a:buNone/>
            </a:pPr>
            <a:endParaRPr lang="en-GB" sz="1100" dirty="0">
              <a:latin typeface="Roboto"/>
              <a:ea typeface="Roboto"/>
              <a:cs typeface="Roboto"/>
              <a:sym typeface="Roboto"/>
            </a:endParaRPr>
          </a:p>
          <a:p>
            <a:pPr>
              <a:lnSpc>
                <a:spcPct val="95000"/>
              </a:lnSpc>
              <a:spcBef>
                <a:spcPts val="400"/>
              </a:spcBef>
              <a:buClr>
                <a:schemeClr val="dk1"/>
              </a:buClr>
              <a:buSzPts val="1100"/>
            </a:pPr>
            <a:r>
              <a:rPr lang="en-GB" sz="1100" dirty="0">
                <a:latin typeface="Roboto"/>
                <a:ea typeface="Roboto"/>
                <a:cs typeface="Roboto"/>
                <a:sym typeface="Roboto"/>
              </a:rPr>
              <a:t>Mr King and Mrs Fowles Marathon- 6/4/25 </a:t>
            </a:r>
          </a:p>
          <a:p>
            <a:pPr marL="0" lvl="0" indent="0" algn="l" rtl="0">
              <a:lnSpc>
                <a:spcPct val="95000"/>
              </a:lnSpc>
              <a:spcBef>
                <a:spcPts val="400"/>
              </a:spcBef>
              <a:spcAft>
                <a:spcPts val="0"/>
              </a:spcAft>
              <a:buClr>
                <a:schemeClr val="dk1"/>
              </a:buClr>
              <a:buSzPts val="1100"/>
              <a:buFont typeface="Arial"/>
              <a:buNone/>
            </a:pPr>
            <a:endParaRPr lang="en-GB" sz="1100" dirty="0">
              <a:latin typeface="Roboto"/>
              <a:ea typeface="Roboto"/>
              <a:cs typeface="Roboto"/>
              <a:sym typeface="Roboto"/>
            </a:endParaRPr>
          </a:p>
          <a:p>
            <a:pPr marL="0" lvl="0" indent="0" algn="l" rtl="0">
              <a:lnSpc>
                <a:spcPct val="95000"/>
              </a:lnSpc>
              <a:spcBef>
                <a:spcPts val="400"/>
              </a:spcBef>
              <a:spcAft>
                <a:spcPts val="0"/>
              </a:spcAft>
              <a:buClr>
                <a:schemeClr val="dk1"/>
              </a:buClr>
              <a:buSzPts val="1100"/>
              <a:buFont typeface="Arial"/>
              <a:buNone/>
            </a:pPr>
            <a:r>
              <a:rPr lang="en-GB" sz="1100" dirty="0">
                <a:latin typeface="Roboto"/>
                <a:ea typeface="Roboto"/>
                <a:cs typeface="Roboto"/>
                <a:sym typeface="Roboto"/>
              </a:rPr>
              <a:t>Spin to win- 10/04/25 </a:t>
            </a:r>
          </a:p>
          <a:p>
            <a:pPr marL="0" lvl="0" indent="0" algn="l" rtl="0">
              <a:lnSpc>
                <a:spcPct val="95000"/>
              </a:lnSpc>
              <a:spcBef>
                <a:spcPts val="400"/>
              </a:spcBef>
              <a:spcAft>
                <a:spcPts val="0"/>
              </a:spcAft>
              <a:buClr>
                <a:schemeClr val="dk1"/>
              </a:buClr>
              <a:buSzPts val="1100"/>
              <a:buFont typeface="Arial"/>
              <a:buNone/>
            </a:pPr>
            <a:endParaRPr lang="en-GB" sz="1100" dirty="0">
              <a:latin typeface="Roboto"/>
              <a:ea typeface="Roboto"/>
              <a:cs typeface="Roboto"/>
              <a:sym typeface="Roboto"/>
            </a:endParaRPr>
          </a:p>
          <a:p>
            <a:pPr marL="0" lvl="0" indent="0" algn="l" rtl="0">
              <a:lnSpc>
                <a:spcPct val="95000"/>
              </a:lnSpc>
              <a:spcBef>
                <a:spcPts val="400"/>
              </a:spcBef>
              <a:spcAft>
                <a:spcPts val="0"/>
              </a:spcAft>
              <a:buClr>
                <a:schemeClr val="dk1"/>
              </a:buClr>
              <a:buSzPts val="1100"/>
              <a:buFont typeface="Arial"/>
              <a:buNone/>
            </a:pPr>
            <a:r>
              <a:rPr lang="en-GB" sz="1100" dirty="0">
                <a:latin typeface="Roboto"/>
                <a:ea typeface="Roboto"/>
                <a:cs typeface="Roboto"/>
                <a:sym typeface="Roboto"/>
              </a:rPr>
              <a:t>Gnome Hunt- 17 and18/ 05/25</a:t>
            </a:r>
          </a:p>
          <a:p>
            <a:pPr marL="0" lvl="0" indent="0" algn="l" rtl="0">
              <a:lnSpc>
                <a:spcPct val="95000"/>
              </a:lnSpc>
              <a:spcBef>
                <a:spcPts val="400"/>
              </a:spcBef>
              <a:spcAft>
                <a:spcPts val="0"/>
              </a:spcAft>
              <a:buClr>
                <a:schemeClr val="dk1"/>
              </a:buClr>
              <a:buSzPts val="1100"/>
              <a:buFont typeface="Arial"/>
              <a:buNone/>
            </a:pPr>
            <a:endParaRPr lang="en-GB" sz="1100" dirty="0">
              <a:latin typeface="Roboto"/>
              <a:ea typeface="Roboto"/>
              <a:cs typeface="Roboto"/>
              <a:sym typeface="Roboto"/>
            </a:endParaRPr>
          </a:p>
          <a:p>
            <a:pPr>
              <a:lnSpc>
                <a:spcPct val="95000"/>
              </a:lnSpc>
              <a:spcBef>
                <a:spcPts val="400"/>
              </a:spcBef>
              <a:buClr>
                <a:schemeClr val="dk1"/>
              </a:buClr>
              <a:buSzPts val="1100"/>
            </a:pPr>
            <a:r>
              <a:rPr lang="en-GB" sz="1100" dirty="0">
                <a:latin typeface="Roboto"/>
                <a:ea typeface="Roboto"/>
                <a:cs typeface="Roboto"/>
                <a:sym typeface="Roboto"/>
              </a:rPr>
              <a:t>Squirrel Class cake sale- 19/06/25</a:t>
            </a:r>
          </a:p>
          <a:p>
            <a:pPr marL="0" lvl="0" indent="0" algn="l" rtl="0">
              <a:lnSpc>
                <a:spcPct val="95000"/>
              </a:lnSpc>
              <a:spcBef>
                <a:spcPts val="400"/>
              </a:spcBef>
              <a:spcAft>
                <a:spcPts val="0"/>
              </a:spcAft>
              <a:buClr>
                <a:schemeClr val="dk1"/>
              </a:buClr>
              <a:buSzPts val="1100"/>
              <a:buFont typeface="Arial"/>
              <a:buNone/>
            </a:pPr>
            <a:endParaRPr sz="1100" dirty="0">
              <a:latin typeface="Roboto"/>
              <a:ea typeface="Roboto"/>
              <a:cs typeface="Roboto"/>
              <a:sym typeface="Roboto"/>
            </a:endParaRPr>
          </a:p>
          <a:p>
            <a:pPr marL="0" lvl="0" indent="0" algn="l" rtl="0">
              <a:lnSpc>
                <a:spcPct val="80000"/>
              </a:lnSpc>
              <a:spcBef>
                <a:spcPts val="0"/>
              </a:spcBef>
              <a:spcAft>
                <a:spcPts val="0"/>
              </a:spcAft>
              <a:buNone/>
            </a:pPr>
            <a:endParaRPr sz="1200" dirty="0">
              <a:latin typeface="Roboto"/>
              <a:ea typeface="Roboto"/>
              <a:cs typeface="Roboto"/>
              <a:sym typeface="Roboto"/>
            </a:endParaRPr>
          </a:p>
        </p:txBody>
      </p:sp>
      <p:sp>
        <p:nvSpPr>
          <p:cNvPr id="57" name="Google Shape;57;p13"/>
          <p:cNvSpPr txBox="1"/>
          <p:nvPr/>
        </p:nvSpPr>
        <p:spPr>
          <a:xfrm>
            <a:off x="2446800" y="742200"/>
            <a:ext cx="4469100" cy="14547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GB" sz="4800" dirty="0"/>
              <a:t>ESA Newsletter</a:t>
            </a:r>
            <a:endParaRPr sz="4800" dirty="0"/>
          </a:p>
          <a:p>
            <a:pPr marL="0" lvl="0" indent="0" algn="ctr" rtl="0">
              <a:lnSpc>
                <a:spcPct val="80000"/>
              </a:lnSpc>
              <a:spcBef>
                <a:spcPts val="0"/>
              </a:spcBef>
              <a:spcAft>
                <a:spcPts val="0"/>
              </a:spcAft>
              <a:buNone/>
            </a:pPr>
            <a:r>
              <a:rPr lang="en-GB" sz="2300" dirty="0">
                <a:solidFill>
                  <a:schemeClr val="dk2"/>
                </a:solidFill>
              </a:rPr>
              <a:t>Feb 2025</a:t>
            </a:r>
            <a:endParaRPr sz="2300" dirty="0">
              <a:solidFill>
                <a:schemeClr val="dk2"/>
              </a:solidFill>
            </a:endParaRPr>
          </a:p>
        </p:txBody>
      </p:sp>
      <p:sp>
        <p:nvSpPr>
          <p:cNvPr id="58" name="Google Shape;58;p13"/>
          <p:cNvSpPr txBox="1"/>
          <p:nvPr/>
        </p:nvSpPr>
        <p:spPr>
          <a:xfrm>
            <a:off x="208724" y="2405275"/>
            <a:ext cx="6952451" cy="1902328"/>
          </a:xfrm>
          <a:prstGeom prst="rect">
            <a:avLst/>
          </a:prstGeom>
          <a:solidFill>
            <a:srgbClr val="F3F3F3"/>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500" dirty="0">
                <a:solidFill>
                  <a:srgbClr val="666666"/>
                </a:solidFill>
              </a:rPr>
              <a:t>Who are the ESA and what do they do</a:t>
            </a:r>
            <a:endParaRPr sz="1500" dirty="0">
              <a:solidFill>
                <a:srgbClr val="666666"/>
              </a:solidFill>
            </a:endParaRPr>
          </a:p>
          <a:p>
            <a:pPr marL="0" lvl="0" indent="0" algn="l" rtl="0">
              <a:lnSpc>
                <a:spcPct val="115000"/>
              </a:lnSpc>
              <a:spcBef>
                <a:spcPts val="1600"/>
              </a:spcBef>
              <a:spcAft>
                <a:spcPts val="0"/>
              </a:spcAft>
              <a:buClr>
                <a:schemeClr val="dk1"/>
              </a:buClr>
              <a:buSzPts val="1100"/>
              <a:buFont typeface="Arial"/>
              <a:buNone/>
            </a:pPr>
            <a:r>
              <a:rPr lang="en-GB" sz="1200" dirty="0">
                <a:solidFill>
                  <a:schemeClr val="dk1"/>
                </a:solidFill>
              </a:rPr>
              <a:t>The ESA is the </a:t>
            </a:r>
            <a:r>
              <a:rPr lang="en-GB" sz="1200" dirty="0" err="1">
                <a:solidFill>
                  <a:schemeClr val="dk1"/>
                </a:solidFill>
              </a:rPr>
              <a:t>Eastcombe</a:t>
            </a:r>
            <a:r>
              <a:rPr lang="en-GB" sz="1200" dirty="0">
                <a:solidFill>
                  <a:schemeClr val="dk1"/>
                </a:solidFill>
              </a:rPr>
              <a:t> School Association, the purpose being to raise funds to enrich the school life of every child attending </a:t>
            </a:r>
            <a:r>
              <a:rPr lang="en-GB" sz="1200" dirty="0" err="1">
                <a:solidFill>
                  <a:schemeClr val="dk1"/>
                </a:solidFill>
              </a:rPr>
              <a:t>Eastcombe</a:t>
            </a:r>
            <a:r>
              <a:rPr lang="en-GB" sz="1200" dirty="0">
                <a:solidFill>
                  <a:schemeClr val="dk1"/>
                </a:solidFill>
              </a:rPr>
              <a:t> School.</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rPr>
              <a:t>Every family at </a:t>
            </a:r>
            <a:r>
              <a:rPr lang="en-GB" sz="1200" dirty="0" err="1">
                <a:solidFill>
                  <a:schemeClr val="dk1"/>
                </a:solidFill>
              </a:rPr>
              <a:t>Eastcombe</a:t>
            </a:r>
            <a:r>
              <a:rPr lang="en-GB" sz="1200" dirty="0">
                <a:solidFill>
                  <a:schemeClr val="dk1"/>
                </a:solidFill>
              </a:rPr>
              <a:t> primary school forms the ESA and therefore are welcomed to any ESA meeting arranged. As the ESA is a registered charity a committee is formed and this includes Rue Harding-Edgar (Co-Chair) , Charlotte King (Co-Chair) , Nick </a:t>
            </a:r>
            <a:r>
              <a:rPr lang="en-GB" sz="1200" dirty="0" err="1">
                <a:solidFill>
                  <a:schemeClr val="dk1"/>
                </a:solidFill>
              </a:rPr>
              <a:t>Wherett</a:t>
            </a:r>
            <a:r>
              <a:rPr lang="en-GB" sz="1200" dirty="0">
                <a:solidFill>
                  <a:schemeClr val="dk1"/>
                </a:solidFill>
              </a:rPr>
              <a:t> (Treasurer) and Fiona Baldwin (Secretary). </a:t>
            </a:r>
            <a:endParaRPr sz="1300" dirty="0">
              <a:latin typeface="Roboto"/>
              <a:ea typeface="Roboto"/>
              <a:cs typeface="Roboto"/>
              <a:sym typeface="Roboto"/>
            </a:endParaRPr>
          </a:p>
        </p:txBody>
      </p:sp>
      <p:cxnSp>
        <p:nvCxnSpPr>
          <p:cNvPr id="59" name="Google Shape;59;p13"/>
          <p:cNvCxnSpPr/>
          <p:nvPr/>
        </p:nvCxnSpPr>
        <p:spPr>
          <a:xfrm>
            <a:off x="2390150" y="4461275"/>
            <a:ext cx="0" cy="5957700"/>
          </a:xfrm>
          <a:prstGeom prst="straightConnector1">
            <a:avLst/>
          </a:prstGeom>
          <a:noFill/>
          <a:ln w="28575" cap="flat" cmpd="sng">
            <a:solidFill>
              <a:schemeClr val="dk2"/>
            </a:solidFill>
            <a:prstDash val="solid"/>
            <a:round/>
            <a:headEnd type="none" w="med" len="med"/>
            <a:tailEnd type="none" w="med" len="med"/>
          </a:ln>
        </p:spPr>
      </p:cxnSp>
      <p:sp>
        <p:nvSpPr>
          <p:cNvPr id="61" name="Google Shape;61;p13"/>
          <p:cNvSpPr txBox="1"/>
          <p:nvPr/>
        </p:nvSpPr>
        <p:spPr>
          <a:xfrm>
            <a:off x="2504448" y="4482675"/>
            <a:ext cx="4651751" cy="1547316"/>
          </a:xfrm>
          <a:prstGeom prst="rect">
            <a:avLst/>
          </a:prstGeom>
          <a:solidFill>
            <a:srgbClr val="F3F3F3"/>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100" b="1" dirty="0">
                <a:solidFill>
                  <a:schemeClr val="tx1"/>
                </a:solidFill>
                <a:latin typeface="+mn-lt"/>
                <a:ea typeface="Roboto" panose="02000000000000000000" pitchFamily="2" charset="0"/>
              </a:rPr>
              <a:t>New Fundraising Year</a:t>
            </a:r>
          </a:p>
          <a:p>
            <a:pPr marL="0" lvl="0" indent="0" algn="l" rtl="0">
              <a:lnSpc>
                <a:spcPct val="115000"/>
              </a:lnSpc>
              <a:spcBef>
                <a:spcPts val="0"/>
              </a:spcBef>
              <a:spcAft>
                <a:spcPts val="0"/>
              </a:spcAft>
              <a:buNone/>
            </a:pPr>
            <a:r>
              <a:rPr lang="en-GB" sz="1100" dirty="0">
                <a:solidFill>
                  <a:schemeClr val="tx1"/>
                </a:solidFill>
                <a:latin typeface="+mn-lt"/>
                <a:ea typeface="Roboto" panose="02000000000000000000" pitchFamily="2" charset="0"/>
              </a:rPr>
              <a:t>The ESA are delighted to say that our fundraising is off to a flying start! We have had some very successful fundraisers since the beginning of term including, Wreath making, Christmas lights, Discos, Cake sales, Spin to Wins alongside other fundraisers. We are delighted that the fundraising pot is being topped up to ensure the children can benefit from the additional opportunities school can offer with the funds raised.</a:t>
            </a:r>
          </a:p>
        </p:txBody>
      </p:sp>
      <p:pic>
        <p:nvPicPr>
          <p:cNvPr id="62" name="Google Shape;62;p13"/>
          <p:cNvPicPr preferRelativeResize="0"/>
          <p:nvPr/>
        </p:nvPicPr>
        <p:blipFill>
          <a:blip r:embed="rId4">
            <a:alphaModFix/>
          </a:blip>
          <a:stretch>
            <a:fillRect/>
          </a:stretch>
        </p:blipFill>
        <p:spPr>
          <a:xfrm>
            <a:off x="208724" y="8616325"/>
            <a:ext cx="2049265" cy="1802650"/>
          </a:xfrm>
          <a:prstGeom prst="rect">
            <a:avLst/>
          </a:prstGeom>
          <a:noFill/>
          <a:ln>
            <a:noFill/>
          </a:ln>
        </p:spPr>
      </p:pic>
      <p:sp>
        <p:nvSpPr>
          <p:cNvPr id="63" name="Google Shape;63;p13"/>
          <p:cNvSpPr txBox="1"/>
          <p:nvPr/>
        </p:nvSpPr>
        <p:spPr>
          <a:xfrm>
            <a:off x="2515979" y="6156009"/>
            <a:ext cx="4651739" cy="3087738"/>
          </a:xfrm>
          <a:prstGeom prst="rect">
            <a:avLst/>
          </a:prstGeom>
          <a:solidFill>
            <a:srgbClr val="F3F3F3"/>
          </a:solidFill>
          <a:ln>
            <a:noFill/>
          </a:ln>
        </p:spPr>
        <p:txBody>
          <a:bodyPr spcFirstLastPara="1" wrap="square" lIns="91425" tIns="91425" rIns="91425" bIns="91425" anchor="t" anchorCtr="0">
            <a:spAutoFit/>
          </a:bodyPr>
          <a:lstStyle/>
          <a:p>
            <a:pPr>
              <a:lnSpc>
                <a:spcPct val="115000"/>
              </a:lnSpc>
            </a:pPr>
            <a:r>
              <a:rPr lang="en-GB" sz="1100" b="1" dirty="0">
                <a:solidFill>
                  <a:schemeClr val="tx1"/>
                </a:solidFill>
              </a:rPr>
              <a:t>A message from Mrs Jones</a:t>
            </a:r>
          </a:p>
          <a:p>
            <a:pPr algn="l"/>
            <a:r>
              <a:rPr lang="en-US" sz="1100" b="0" i="0" dirty="0">
                <a:solidFill>
                  <a:srgbClr val="000000"/>
                </a:solidFill>
                <a:effectLst/>
                <a:latin typeface="+mn-lt"/>
              </a:rPr>
              <a:t>Everyone is automatically a member of the </a:t>
            </a:r>
            <a:r>
              <a:rPr lang="en-US" sz="1100" b="0" i="0" dirty="0" err="1">
                <a:solidFill>
                  <a:srgbClr val="000000"/>
                </a:solidFill>
                <a:effectLst/>
                <a:latin typeface="+mn-lt"/>
              </a:rPr>
              <a:t>Eastcombe</a:t>
            </a:r>
            <a:r>
              <a:rPr lang="en-US" sz="1100" b="0" i="0" dirty="0">
                <a:solidFill>
                  <a:srgbClr val="000000"/>
                </a:solidFill>
                <a:effectLst/>
                <a:latin typeface="+mn-lt"/>
              </a:rPr>
              <a:t> School Association and every child benefits from money raised. All school trips are heavily </a:t>
            </a:r>
            <a:r>
              <a:rPr lang="en-US" sz="1100" b="0" i="0" dirty="0" err="1">
                <a:solidFill>
                  <a:srgbClr val="000000"/>
                </a:solidFill>
                <a:effectLst/>
                <a:latin typeface="+mn-lt"/>
              </a:rPr>
              <a:t>subsidised</a:t>
            </a:r>
            <a:r>
              <a:rPr lang="en-US" sz="1100" b="0" i="0" dirty="0">
                <a:solidFill>
                  <a:srgbClr val="000000"/>
                </a:solidFill>
                <a:effectLst/>
                <a:latin typeface="+mn-lt"/>
              </a:rPr>
              <a:t> using ESA funds and many different resources and items are purchased throughout the year. In the last year alone, the ESA has funded a trip to the pantomime, £2000 towards Art and DT resources, the school production, Y6 leavers presents, coach costs for Young Voices and Cotswold Wildlife Park, </a:t>
            </a:r>
            <a:r>
              <a:rPr lang="en-US" sz="1100" b="0" i="0" dirty="0" err="1">
                <a:solidFill>
                  <a:srgbClr val="000000"/>
                </a:solidFill>
                <a:effectLst/>
                <a:latin typeface="+mn-lt"/>
              </a:rPr>
              <a:t>Bikeability</a:t>
            </a:r>
            <a:r>
              <a:rPr lang="en-US" sz="1100" b="0" i="0" dirty="0">
                <a:solidFill>
                  <a:srgbClr val="000000"/>
                </a:solidFill>
                <a:effectLst/>
                <a:latin typeface="+mn-lt"/>
              </a:rPr>
              <a:t>, £700 on class reading books and over £2000 topping up class budgets for stationary, visitors and curriculum resources. Without these additional funds the children would not have the rich extra-curricular experiences that we offer, and the quality of curriculum delivery would be compromised. There are also the social benefits of the ESA events, children and families gather to have fun and share experiences. The Gnome hunt in particular brings the whole school community together sharing a common goal of enjoying the event and raising money for the school. Your support is appreciated and valued. </a:t>
            </a:r>
            <a:endParaRPr lang="en-GB" sz="11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p:nvPr/>
        </p:nvSpPr>
        <p:spPr>
          <a:xfrm>
            <a:off x="308300" y="3758213"/>
            <a:ext cx="4959439" cy="1692206"/>
          </a:xfrm>
          <a:prstGeom prst="rect">
            <a:avLst/>
          </a:prstGeom>
          <a:solidFill>
            <a:srgbClr val="F3F3F3"/>
          </a:solidFill>
          <a:ln>
            <a:noFill/>
          </a:ln>
        </p:spPr>
        <p:txBody>
          <a:bodyPr spcFirstLastPara="1" wrap="square" lIns="91425" tIns="91425" rIns="91425" bIns="91425" anchor="t" anchorCtr="0">
            <a:noAutofit/>
          </a:bodyPr>
          <a:lstStyle/>
          <a:p>
            <a:pPr>
              <a:lnSpc>
                <a:spcPct val="115000"/>
              </a:lnSpc>
            </a:pPr>
            <a:r>
              <a:rPr lang="en-GB" sz="1100" b="1" dirty="0">
                <a:solidFill>
                  <a:schemeClr val="tx1"/>
                </a:solidFill>
              </a:rPr>
              <a:t>Communication</a:t>
            </a:r>
          </a:p>
          <a:p>
            <a:pPr marL="0" lvl="0" indent="0" algn="l" rtl="0">
              <a:lnSpc>
                <a:spcPct val="115000"/>
              </a:lnSpc>
              <a:spcBef>
                <a:spcPts val="0"/>
              </a:spcBef>
              <a:spcAft>
                <a:spcPts val="0"/>
              </a:spcAft>
              <a:buNone/>
            </a:pPr>
            <a:r>
              <a:rPr lang="en-GB" sz="1100" dirty="0">
                <a:solidFill>
                  <a:schemeClr val="dk1"/>
                </a:solidFill>
              </a:rPr>
              <a:t>A reminder that each class has a ESA communication WhatsApp group. This can be used to notify families of the minutes from previous meetings, upcoming events, requesting volunteers and a place to raise any questions regarding the ESA. The funds that have been raised to date and continue to be raised are invaluable to the children’s education and to provide opportunities to enrich their learning. If anyone has any fundraising ideas or can lend a hand at any events please inform the ESA committee.</a:t>
            </a:r>
            <a:endParaRPr sz="1100" dirty="0">
              <a:solidFill>
                <a:schemeClr val="dk1"/>
              </a:solidFill>
            </a:endParaRPr>
          </a:p>
        </p:txBody>
      </p:sp>
      <p:pic>
        <p:nvPicPr>
          <p:cNvPr id="69" name="Google Shape;69;p14"/>
          <p:cNvPicPr preferRelativeResize="0"/>
          <p:nvPr/>
        </p:nvPicPr>
        <p:blipFill>
          <a:blip r:embed="rId3">
            <a:alphaModFix/>
          </a:blip>
          <a:stretch>
            <a:fillRect/>
          </a:stretch>
        </p:blipFill>
        <p:spPr>
          <a:xfrm>
            <a:off x="5553150" y="3844619"/>
            <a:ext cx="1595826" cy="1605800"/>
          </a:xfrm>
          <a:prstGeom prst="rect">
            <a:avLst/>
          </a:prstGeom>
          <a:noFill/>
          <a:ln>
            <a:noFill/>
          </a:ln>
        </p:spPr>
      </p:pic>
      <p:sp>
        <p:nvSpPr>
          <p:cNvPr id="70" name="Google Shape;70;p14"/>
          <p:cNvSpPr txBox="1"/>
          <p:nvPr/>
        </p:nvSpPr>
        <p:spPr>
          <a:xfrm>
            <a:off x="2610720" y="5841123"/>
            <a:ext cx="4712100" cy="2956077"/>
          </a:xfrm>
          <a:prstGeom prst="rect">
            <a:avLst/>
          </a:prstGeom>
          <a:solidFill>
            <a:srgbClr val="F3F3F3"/>
          </a:solidFill>
          <a:ln>
            <a:noFill/>
          </a:ln>
        </p:spPr>
        <p:txBody>
          <a:bodyPr spcFirstLastPara="1" wrap="square" lIns="91425" tIns="91425" rIns="91425" bIns="91425" anchor="t" anchorCtr="0">
            <a:noAutofit/>
          </a:bodyPr>
          <a:lstStyle/>
          <a:p>
            <a:pPr>
              <a:lnSpc>
                <a:spcPct val="115000"/>
              </a:lnSpc>
            </a:pPr>
            <a:r>
              <a:rPr lang="en-GB" sz="1100" b="1" dirty="0">
                <a:solidFill>
                  <a:schemeClr val="tx1"/>
                </a:solidFill>
              </a:rPr>
              <a:t>Marathon</a:t>
            </a:r>
          </a:p>
          <a:p>
            <a:pPr>
              <a:lnSpc>
                <a:spcPct val="115000"/>
              </a:lnSpc>
            </a:pPr>
            <a:r>
              <a:rPr lang="en-GB" sz="1100" dirty="0">
                <a:solidFill>
                  <a:schemeClr val="tx1"/>
                </a:solidFill>
              </a:rPr>
              <a:t>As you may have seen from Dojo posts, Mrs Fowles and Mr King are running a marathon around </a:t>
            </a:r>
            <a:r>
              <a:rPr lang="en-GB" sz="1100" dirty="0" err="1">
                <a:solidFill>
                  <a:schemeClr val="tx1"/>
                </a:solidFill>
              </a:rPr>
              <a:t>Eastcombe</a:t>
            </a:r>
            <a:r>
              <a:rPr lang="en-GB" sz="1100" dirty="0">
                <a:solidFill>
                  <a:schemeClr val="tx1"/>
                </a:solidFill>
              </a:rPr>
              <a:t> to raise funds for the ESA. Please use the </a:t>
            </a:r>
            <a:r>
              <a:rPr lang="en-GB" sz="1100" dirty="0" err="1">
                <a:solidFill>
                  <a:schemeClr val="tx1"/>
                </a:solidFill>
              </a:rPr>
              <a:t>justgiving</a:t>
            </a:r>
            <a:r>
              <a:rPr lang="en-GB" sz="1100" dirty="0">
                <a:solidFill>
                  <a:schemeClr val="tx1"/>
                </a:solidFill>
              </a:rPr>
              <a:t> page link on the Dojo post to show your support. </a:t>
            </a:r>
          </a:p>
          <a:p>
            <a:pPr>
              <a:lnSpc>
                <a:spcPct val="115000"/>
              </a:lnSpc>
            </a:pPr>
            <a:r>
              <a:rPr lang="en-GB" sz="1100" dirty="0">
                <a:solidFill>
                  <a:schemeClr val="tx1"/>
                </a:solidFill>
              </a:rPr>
              <a:t>During the marathon, the ESA plan to be at the school offering some refreshments and craft activities for the children for a small donation,  Think banners and foam fingers…Lets motivate the amazing Mrs Fowles and Mr King as they run!! We hope this to be a really lovely feel good family event. </a:t>
            </a:r>
          </a:p>
        </p:txBody>
      </p:sp>
      <p:pic>
        <p:nvPicPr>
          <p:cNvPr id="71" name="Google Shape;71;p14"/>
          <p:cNvPicPr preferRelativeResize="0"/>
          <p:nvPr/>
        </p:nvPicPr>
        <p:blipFill>
          <a:blip r:embed="rId4">
            <a:alphaModFix/>
          </a:blip>
          <a:stretch>
            <a:fillRect/>
          </a:stretch>
        </p:blipFill>
        <p:spPr>
          <a:xfrm>
            <a:off x="2914574" y="8797200"/>
            <a:ext cx="1730526" cy="1730526"/>
          </a:xfrm>
          <a:prstGeom prst="rect">
            <a:avLst/>
          </a:prstGeom>
          <a:noFill/>
          <a:ln>
            <a:noFill/>
          </a:ln>
        </p:spPr>
      </p:pic>
      <p:pic>
        <p:nvPicPr>
          <p:cNvPr id="72" name="Google Shape;72;p14"/>
          <p:cNvPicPr preferRelativeResize="0"/>
          <p:nvPr/>
        </p:nvPicPr>
        <p:blipFill rotWithShape="1">
          <a:blip r:embed="rId5">
            <a:alphaModFix/>
          </a:blip>
          <a:srcRect l="28339" r="24428"/>
          <a:stretch/>
        </p:blipFill>
        <p:spPr>
          <a:xfrm>
            <a:off x="850953" y="6455910"/>
            <a:ext cx="1134013" cy="2464677"/>
          </a:xfrm>
          <a:prstGeom prst="rect">
            <a:avLst/>
          </a:prstGeom>
          <a:noFill/>
          <a:ln>
            <a:noFill/>
          </a:ln>
        </p:spPr>
      </p:pic>
      <p:sp>
        <p:nvSpPr>
          <p:cNvPr id="73" name="Google Shape;73;p14"/>
          <p:cNvSpPr/>
          <p:nvPr/>
        </p:nvSpPr>
        <p:spPr>
          <a:xfrm>
            <a:off x="533866" y="5929473"/>
            <a:ext cx="1763977" cy="523013"/>
          </a:xfrm>
          <a:prstGeom prst="rect">
            <a:avLst/>
          </a:prstGeom>
        </p:spPr>
        <p:txBody>
          <a:bodyPr>
            <a:prstTxWarp prst="textPlain">
              <a:avLst/>
            </a:prstTxWarp>
          </a:bodyPr>
          <a:lstStyle/>
          <a:p>
            <a:pPr lvl="0" algn="ctr"/>
            <a:r>
              <a:rPr b="1" i="0" dirty="0">
                <a:ln w="19050" cap="flat" cmpd="sng">
                  <a:solidFill>
                    <a:schemeClr val="lt1"/>
                  </a:solidFill>
                  <a:prstDash val="solid"/>
                  <a:round/>
                  <a:headEnd type="none" w="sm" len="sm"/>
                  <a:tailEnd type="none" w="sm" len="sm"/>
                </a:ln>
                <a:solidFill>
                  <a:srgbClr val="FFD966"/>
                </a:solidFill>
                <a:latin typeface="Comic Sans MS"/>
              </a:rPr>
              <a:t>GOAL</a:t>
            </a:r>
          </a:p>
        </p:txBody>
      </p:sp>
      <p:sp>
        <p:nvSpPr>
          <p:cNvPr id="2" name="Google Shape;68;p14">
            <a:extLst>
              <a:ext uri="{FF2B5EF4-FFF2-40B4-BE49-F238E27FC236}">
                <a16:creationId xmlns:a16="http://schemas.microsoft.com/office/drawing/2014/main" id="{5292B846-A65E-EDB8-80CD-2A418DC8AA68}"/>
              </a:ext>
            </a:extLst>
          </p:cNvPr>
          <p:cNvSpPr txBox="1"/>
          <p:nvPr/>
        </p:nvSpPr>
        <p:spPr>
          <a:xfrm>
            <a:off x="308300" y="2114093"/>
            <a:ext cx="7014520" cy="1520725"/>
          </a:xfrm>
          <a:prstGeom prst="rect">
            <a:avLst/>
          </a:prstGeom>
          <a:solidFill>
            <a:srgbClr val="F3F3F3"/>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dirty="0">
                <a:solidFill>
                  <a:schemeClr val="tx1"/>
                </a:solidFill>
              </a:rPr>
              <a:t>Second hand uniform</a:t>
            </a:r>
          </a:p>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rPr>
              <a:t>The ESA has a collection of second hand school uniform in a variety of sizes for sale. </a:t>
            </a:r>
          </a:p>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rPr>
              <a:t>They are also happy to accept donations of second hand uniform in a good condition in which they can sell on, to reduce costs for families buying new uniform but also to recycle wherever possible.</a:t>
            </a:r>
          </a:p>
        </p:txBody>
      </p:sp>
      <p:sp>
        <p:nvSpPr>
          <p:cNvPr id="3" name="Google Shape;68;p14">
            <a:extLst>
              <a:ext uri="{FF2B5EF4-FFF2-40B4-BE49-F238E27FC236}">
                <a16:creationId xmlns:a16="http://schemas.microsoft.com/office/drawing/2014/main" id="{483585A1-0090-912C-5998-2F48FB0C5597}"/>
              </a:ext>
            </a:extLst>
          </p:cNvPr>
          <p:cNvSpPr txBox="1"/>
          <p:nvPr/>
        </p:nvSpPr>
        <p:spPr>
          <a:xfrm>
            <a:off x="308300" y="108189"/>
            <a:ext cx="5473376" cy="1786424"/>
          </a:xfrm>
          <a:prstGeom prst="rect">
            <a:avLst/>
          </a:prstGeom>
          <a:solidFill>
            <a:srgbClr val="F3F3F3"/>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b="1" dirty="0">
                <a:solidFill>
                  <a:schemeClr val="tx1"/>
                </a:solidFill>
              </a:rPr>
              <a:t>Sponsored Read</a:t>
            </a:r>
          </a:p>
          <a:p>
            <a:pPr marL="0" lvl="0" indent="0" algn="l" rtl="0">
              <a:lnSpc>
                <a:spcPct val="115000"/>
              </a:lnSpc>
              <a:spcBef>
                <a:spcPts val="0"/>
              </a:spcBef>
              <a:spcAft>
                <a:spcPts val="0"/>
              </a:spcAft>
              <a:buNone/>
            </a:pPr>
            <a:r>
              <a:rPr lang="en-GB" sz="1100" dirty="0">
                <a:solidFill>
                  <a:schemeClr val="tx1"/>
                </a:solidFill>
              </a:rPr>
              <a:t>The children are invited to take part again in the ESA sponsored read challenge. More information will be sent home shortly, including a sponsorship form. </a:t>
            </a:r>
          </a:p>
          <a:p>
            <a:pPr marL="0" lvl="0" indent="0" algn="l" rtl="0">
              <a:lnSpc>
                <a:spcPct val="115000"/>
              </a:lnSpc>
              <a:spcBef>
                <a:spcPts val="0"/>
              </a:spcBef>
              <a:spcAft>
                <a:spcPts val="0"/>
              </a:spcAft>
              <a:buNone/>
            </a:pPr>
            <a:r>
              <a:rPr lang="en-GB" sz="1100" dirty="0">
                <a:solidFill>
                  <a:schemeClr val="tx1"/>
                </a:solidFill>
              </a:rPr>
              <a:t>The money raised from this will be used to purchase more books from the 100 book scheme running throughout school alongside other reading resources. Last year was the first year we trialled this fundraiser and it raised a staggering £700 which was spent on new books for every classroom, so we would love to see if we can continue the success this year! </a:t>
            </a:r>
          </a:p>
        </p:txBody>
      </p:sp>
      <p:pic>
        <p:nvPicPr>
          <p:cNvPr id="1026" name="Picture 2" descr="Image result for childresn books">
            <a:extLst>
              <a:ext uri="{FF2B5EF4-FFF2-40B4-BE49-F238E27FC236}">
                <a16:creationId xmlns:a16="http://schemas.microsoft.com/office/drawing/2014/main" id="{F2AC8D8B-89D3-5120-7465-E90145BBF2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8479" y="213558"/>
            <a:ext cx="1300497" cy="13073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747</Words>
  <Application>Microsoft Office PowerPoint</Application>
  <PresentationFormat>Custom</PresentationFormat>
  <Paragraphs>34</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Roboto</vt:lpstr>
      <vt:lpstr>Comic Sans MS</vt:lpstr>
      <vt:lpstr>Arial</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dc:creator>
  <cp:lastModifiedBy>Tom B</cp:lastModifiedBy>
  <cp:revision>8</cp:revision>
  <cp:lastPrinted>2025-02-25T11:46:42Z</cp:lastPrinted>
  <dcterms:modified xsi:type="dcterms:W3CDTF">2025-02-25T12:46:18Z</dcterms:modified>
</cp:coreProperties>
</file>